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16772978" r:id="rId3"/>
    <p:sldId id="16772973" r:id="rId4"/>
    <p:sldId id="16772979" r:id="rId5"/>
    <p:sldId id="16772974" r:id="rId6"/>
    <p:sldId id="16772975" r:id="rId7"/>
    <p:sldId id="16772986" r:id="rId8"/>
    <p:sldId id="16772976" r:id="rId9"/>
    <p:sldId id="16772985" r:id="rId10"/>
    <p:sldId id="16772977" r:id="rId11"/>
    <p:sldId id="16772980" r:id="rId12"/>
    <p:sldId id="16772981" r:id="rId13"/>
    <p:sldId id="16772982" r:id="rId14"/>
    <p:sldId id="16772983" r:id="rId15"/>
    <p:sldId id="16772987" r:id="rId16"/>
    <p:sldId id="16772988" r:id="rId17"/>
    <p:sldId id="16772989" r:id="rId18"/>
    <p:sldId id="16772984" r:id="rId19"/>
    <p:sldId id="16772990" r:id="rId20"/>
    <p:sldId id="16772991" r:id="rId21"/>
    <p:sldId id="16772992" r:id="rId22"/>
    <p:sldId id="16772993" r:id="rId23"/>
    <p:sldId id="16772997" r:id="rId24"/>
    <p:sldId id="16772994" r:id="rId25"/>
    <p:sldId id="16772998" r:id="rId26"/>
    <p:sldId id="16772999" r:id="rId27"/>
    <p:sldId id="16772995" r:id="rId28"/>
    <p:sldId id="16773000" r:id="rId29"/>
    <p:sldId id="16772996" r:id="rId30"/>
    <p:sldId id="16773001" r:id="rId31"/>
    <p:sldId id="16773002" r:id="rId32"/>
    <p:sldId id="1677300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9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1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8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2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8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70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78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D2AC-BCE0-4945-B07D-9FE6FBDBE34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67B0-DF82-4073-BFB4-29F939ECB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20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64" y="4805893"/>
            <a:ext cx="2000036" cy="21954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57" y="369870"/>
            <a:ext cx="5667080" cy="5769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49505" y="2432574"/>
            <a:ext cx="2492990" cy="1992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70C0"/>
                    </a:gs>
                    <a:gs pos="0">
                      <a:srgbClr val="70AD47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项目名称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00000">
                    <a:srgbClr val="0070C0"/>
                  </a:gs>
                  <a:gs pos="0">
                    <a:srgbClr val="70AD47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00000">
                    <a:srgbClr val="0070C0"/>
                  </a:gs>
                  <a:gs pos="0">
                    <a:srgbClr val="70AD47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gradFill flip="none" rotWithShape="1">
                  <a:gsLst>
                    <a:gs pos="100000">
                      <a:srgbClr val="0070C0"/>
                    </a:gs>
                    <a:gs pos="0">
                      <a:srgbClr val="70AD47"/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00000">
                    <a:srgbClr val="0070C0"/>
                  </a:gs>
                  <a:gs pos="0">
                    <a:srgbClr val="70AD47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88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行业背景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09D31B-A08F-4AC7-9DC0-600843EFDFD6}"/>
              </a:ext>
            </a:extLst>
          </p:cNvPr>
          <p:cNvSpPr/>
          <p:nvPr/>
        </p:nvSpPr>
        <p:spPr>
          <a:xfrm>
            <a:off x="1190920" y="15866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400"/>
            </a:pP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行业规模、发展趋势、政策支持（引用权威数据）。</a:t>
            </a:r>
            <a:endParaRPr lang="zh-CN" altLang="zh-CN" b="1" dirty="0">
              <a:solidFill>
                <a:schemeClr val="bg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395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目标市场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53FC15-565C-4C48-81C2-1C8591EAA14D}"/>
              </a:ext>
            </a:extLst>
          </p:cNvPr>
          <p:cNvSpPr/>
          <p:nvPr/>
        </p:nvSpPr>
        <p:spPr>
          <a:xfrm>
            <a:off x="1105266" y="1604070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用户画像（客户特征、地域、消费习惯等）</a:t>
            </a:r>
          </a:p>
        </p:txBody>
      </p:sp>
    </p:spTree>
    <p:extLst>
      <p:ext uri="{BB962C8B-B14F-4D97-AF65-F5344CB8AC3E}">
        <p14:creationId xmlns:p14="http://schemas.microsoft.com/office/powerpoint/2010/main" val="55832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细分市场规模（潜在用户量、增长率、产值）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9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直接竞争对手与替代品分析（企业参赛团队需提交）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09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项目竞争优势（技术壁垒、成本优势、差异化等）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9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市场进入策略（如有）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86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营销渠道（如有）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6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196550" y="118736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</a:rPr>
              <a:t>项目概述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产品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服务设计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市场营销分析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2060"/>
                </a:solidFill>
              </a:rPr>
              <a:t>商业模式和财务分析（如有）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实施计划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风险分析与对策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公司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团队介绍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附录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8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盈利模式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56C6A5-DED5-4A55-8C1E-CD84752B5ED3}"/>
              </a:ext>
            </a:extLst>
          </p:cNvPr>
          <p:cNvSpPr/>
          <p:nvPr/>
        </p:nvSpPr>
        <p:spPr>
          <a:xfrm>
            <a:off x="844963" y="1375454"/>
            <a:ext cx="6096000" cy="875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收入来源（如产品销售、订阅服务、广告等）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定价策略（成本加成、市场导向等）。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财务预测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56C6A5-DED5-4A55-8C1E-CD84752B5ED3}"/>
              </a:ext>
            </a:extLst>
          </p:cNvPr>
          <p:cNvSpPr/>
          <p:nvPr/>
        </p:nvSpPr>
        <p:spPr>
          <a:xfrm>
            <a:off x="844963" y="1375454"/>
            <a:ext cx="6096000" cy="1291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en-US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成本结构（研发、生产、运营、营销等主要成本）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en-US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收入预测（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3-5</a:t>
            </a:r>
            <a:r>
              <a:rPr lang="zh-CN" altLang="en-US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年）（关键指标：毛利率、净利率、投资回报率（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ROI</a:t>
            </a:r>
            <a:r>
              <a:rPr lang="zh-CN" altLang="en-US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））</a:t>
            </a:r>
          </a:p>
        </p:txBody>
      </p:sp>
    </p:spTree>
    <p:extLst>
      <p:ext uri="{BB962C8B-B14F-4D97-AF65-F5344CB8AC3E}">
        <p14:creationId xmlns:p14="http://schemas.microsoft.com/office/powerpoint/2010/main" val="374269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196550" y="118736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srgbClr val="002060"/>
                </a:solidFill>
              </a:rPr>
              <a:t>项目概述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产品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服务设计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市场营销分析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商业模式和财务分析（如有）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实施计划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风险分析与对策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公司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团队介绍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附录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6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融资计划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56C6A5-DED5-4A55-8C1E-CD84752B5ED3}"/>
              </a:ext>
            </a:extLst>
          </p:cNvPr>
          <p:cNvSpPr/>
          <p:nvPr/>
        </p:nvSpPr>
        <p:spPr>
          <a:xfrm>
            <a:off x="844963" y="1375454"/>
            <a:ext cx="6096000" cy="4603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en-US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资金需求与用途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196550" y="118736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</a:rPr>
              <a:t>项目概述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产品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服务设计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市场营销分析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商业模式和财务分析（如有）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2060"/>
                </a:solidFill>
              </a:rPr>
              <a:t>实施计划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风险分析与对策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公司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团队介绍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附录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76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当前进展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8FFFCB-266C-4409-86A6-2C7B3C37F7BA}"/>
              </a:ext>
            </a:extLst>
          </p:cNvPr>
          <p:cNvSpPr/>
          <p:nvPr/>
        </p:nvSpPr>
        <p:spPr>
          <a:xfrm>
            <a:off x="769839" y="1492558"/>
            <a:ext cx="6070893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已完成的工作（技术研发、用户调研、试点运营等）。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3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未来里程碑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DAA616-708C-4FF9-B17D-2580C343D9AB}"/>
              </a:ext>
            </a:extLst>
          </p:cNvPr>
          <p:cNvSpPr/>
          <p:nvPr/>
        </p:nvSpPr>
        <p:spPr>
          <a:xfrm>
            <a:off x="941818" y="1511411"/>
            <a:ext cx="5840060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关键时间节点（产品上线、市场拓展、融资计划）。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93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196550" y="118736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</a:rPr>
              <a:t>项目概述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产品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服务设计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市场营销分析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商业模式和财务分析（如有）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实施计划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2060"/>
                </a:solidFill>
              </a:rPr>
              <a:t>风险分析与对策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公司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团队介绍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附录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主要风险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97ED9E6-A43D-4F85-A852-F5152B3A1FBA}"/>
              </a:ext>
            </a:extLst>
          </p:cNvPr>
          <p:cNvSpPr/>
          <p:nvPr/>
        </p:nvSpPr>
        <p:spPr>
          <a:xfrm>
            <a:off x="948437" y="1501984"/>
            <a:ext cx="5147563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技术风险、市场风险、政策风险、团队风险。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3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2531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应对措施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758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196550" y="118736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</a:rPr>
              <a:t>项目概述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产品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服务设计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市场营销分析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商业模式和财务分析（如有）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实施计划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风险分析与对策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2060"/>
                </a:solidFill>
              </a:rPr>
              <a:t>公司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团队介绍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附录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723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团队构成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DC2064-E658-4ECE-A695-0F04F262126A}"/>
              </a:ext>
            </a:extLst>
          </p:cNvPr>
          <p:cNvSpPr/>
          <p:nvPr/>
        </p:nvSpPr>
        <p:spPr>
          <a:xfrm>
            <a:off x="1181493" y="1287476"/>
            <a:ext cx="6096000" cy="170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核心成员（姓名、专业、分工、相关经验）。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指导老师（研究方向、行业资源）。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公司</a:t>
            </a:r>
            <a:r>
              <a:rPr lang="en-US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组织架构（如已注册）：股权结构、部门设置、合作资源（校企、企业等）。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95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233507" y="119947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</a:rPr>
              <a:t>项目概述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产品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服务设计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市场营销分析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商业模式和财务分析（如有）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实施计划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风险分析与对策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公司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团队介绍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2060"/>
                </a:solidFill>
              </a:rPr>
              <a:t>附录</a:t>
            </a:r>
          </a:p>
        </p:txBody>
      </p:sp>
    </p:spTree>
    <p:extLst>
      <p:ext uri="{BB962C8B-B14F-4D97-AF65-F5344CB8AC3E}">
        <p14:creationId xmlns:p14="http://schemas.microsoft.com/office/powerpoint/2010/main" val="190701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项目概述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9C571E-2FA9-4838-899A-80D7F51F4533}"/>
              </a:ext>
            </a:extLst>
          </p:cNvPr>
          <p:cNvSpPr/>
          <p:nvPr/>
        </p:nvSpPr>
        <p:spPr>
          <a:xfrm>
            <a:off x="1040090" y="1463918"/>
            <a:ext cx="6096000" cy="875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一句话概括项目核心：解决什么痛点</a:t>
            </a:r>
            <a:r>
              <a:rPr lang="en-US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满足什么需求？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项目定位：产品</a:t>
            </a:r>
            <a:r>
              <a:rPr lang="en-US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kern="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服务类型、目标用户群体、市场前景。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21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附录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EDEA1C-8A25-4A9F-80DF-25AAB4A61AF7}"/>
              </a:ext>
            </a:extLst>
          </p:cNvPr>
          <p:cNvSpPr/>
          <p:nvPr/>
        </p:nvSpPr>
        <p:spPr>
          <a:xfrm>
            <a:off x="1266334" y="15864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ts val="1400"/>
              <a:buFont typeface="Times New Roman" panose="02020603050405020304" pitchFamily="18" charset="0"/>
              <a:buAutoNum type="arabicPeriod"/>
            </a:pP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专利证书、软件著作权证书、发表国内外期刊论文、合作研发协议、查新报告、专家推荐信、用户评价、性能检测报告等证明材料（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pdf</a:t>
            </a: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格式），有则提供。</a:t>
            </a:r>
            <a:endParaRPr lang="zh-CN" altLang="zh-CN" b="1" dirty="0">
              <a:solidFill>
                <a:schemeClr val="bg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lvl="0" indent="-342900">
              <a:buSzPts val="1400"/>
              <a:buFont typeface="Times New Roman" panose="02020603050405020304" pitchFamily="18" charset="0"/>
              <a:buAutoNum type="arabicPeriod"/>
            </a:pP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项目成果相关图片（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pdf</a:t>
            </a: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格式）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演示视频（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mp4</a:t>
            </a:r>
            <a:r>
              <a:rPr lang="zh-CN" altLang="zh-CN" b="1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格式）等有则提供。</a:t>
            </a:r>
            <a:endParaRPr lang="zh-CN" altLang="zh-CN" b="1" dirty="0">
              <a:solidFill>
                <a:schemeClr val="bg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8268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64" y="4805893"/>
            <a:ext cx="2000036" cy="21954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57" y="369870"/>
            <a:ext cx="5667080" cy="5769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70480" y="2363164"/>
            <a:ext cx="8721333" cy="81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4000" b="1" dirty="0">
                <a:gradFill flip="none" rotWithShape="1">
                  <a:gsLst>
                    <a:gs pos="100000">
                      <a:srgbClr val="0070C0"/>
                    </a:gs>
                    <a:gs pos="0">
                      <a:srgbClr val="70AD47"/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尾 页</a:t>
            </a:r>
          </a:p>
        </p:txBody>
      </p:sp>
    </p:spTree>
    <p:extLst>
      <p:ext uri="{BB962C8B-B14F-4D97-AF65-F5344CB8AC3E}">
        <p14:creationId xmlns:p14="http://schemas.microsoft.com/office/powerpoint/2010/main" val="2448739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64" y="4805893"/>
            <a:ext cx="2000036" cy="21954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57" y="369870"/>
            <a:ext cx="5667080" cy="5769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5334" y="1411057"/>
            <a:ext cx="8721333" cy="161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4000" b="1" dirty="0">
                <a:gradFill flip="none" rotWithShape="1">
                  <a:gsLst>
                    <a:gs pos="100000">
                      <a:srgbClr val="0070C0"/>
                    </a:gs>
                    <a:gs pos="0">
                      <a:srgbClr val="70AD47"/>
                    </a:gs>
                  </a:gsLst>
                  <a:lin ang="108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请注意</a:t>
            </a:r>
            <a:endParaRPr lang="en-US" altLang="zh-CN" sz="4000" b="1" dirty="0">
              <a:gradFill flip="none" rotWithShape="1">
                <a:gsLst>
                  <a:gs pos="100000">
                    <a:srgbClr val="0070C0"/>
                  </a:gs>
                  <a:gs pos="0">
                    <a:srgbClr val="70AD47"/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30000"/>
              </a:lnSpc>
            </a:pPr>
            <a:endParaRPr lang="zh-CN" altLang="en-US" sz="4000" b="1" dirty="0">
              <a:gradFill flip="none" rotWithShape="1">
                <a:gsLst>
                  <a:gs pos="100000">
                    <a:srgbClr val="0070C0"/>
                  </a:gs>
                  <a:gs pos="0">
                    <a:srgbClr val="70AD47"/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98B306D-2946-427C-882C-ED3F25CD1F9F}"/>
              </a:ext>
            </a:extLst>
          </p:cNvPr>
          <p:cNvSpPr/>
          <p:nvPr/>
        </p:nvSpPr>
        <p:spPr>
          <a:xfrm>
            <a:off x="3048000" y="2551837"/>
            <a:ext cx="6614474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商业计划书可以是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word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格式，内容逻辑清晰：避免冗长，用数据图表替代大段文字。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计划书突出创新：强调项目的独特性与社会价值。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视觉呈现可使用思维导图、产品原型图、流程图、演示视频等提升可读性。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附录需与计划书正文内容分开提交。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40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196550" y="118736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</a:rPr>
              <a:t>项目概述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2060"/>
                </a:solidFill>
              </a:rPr>
              <a:t>产品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服务设计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市场营销分析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商业模式和财务分析（如有）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实施计划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风险分析与对策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公司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团队介绍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附录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6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核心产品</a:t>
            </a:r>
            <a:r>
              <a:rPr lang="en-US" altLang="zh-CN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/</a:t>
            </a:r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服务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6869CA-CDDD-427C-90FC-ED0CA086FF12}"/>
              </a:ext>
            </a:extLst>
          </p:cNvPr>
          <p:cNvSpPr/>
          <p:nvPr/>
        </p:nvSpPr>
        <p:spPr>
          <a:xfrm>
            <a:off x="1058943" y="1537364"/>
            <a:ext cx="8141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功能描述、技术原理（可附设计图、流程图、原型图）</a:t>
            </a:r>
          </a:p>
        </p:txBody>
      </p:sp>
    </p:spTree>
    <p:extLst>
      <p:ext uri="{BB962C8B-B14F-4D97-AF65-F5344CB8AC3E}">
        <p14:creationId xmlns:p14="http://schemas.microsoft.com/office/powerpoint/2010/main" val="195870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文章及知识产权情况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33DE18-BCAA-4DD1-9626-B5ACA456C4A9}"/>
              </a:ext>
            </a:extLst>
          </p:cNvPr>
          <p:cNvSpPr/>
          <p:nvPr/>
        </p:nvSpPr>
        <p:spPr>
          <a:xfrm>
            <a:off x="1105654" y="1652813"/>
            <a:ext cx="6191118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短期（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年内）、中期（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年）、长期（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年）发展规划。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4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</a:rPr>
              <a:t>产品迭代计划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B050"/>
                  </a:gs>
                  <a:gs pos="100000">
                    <a:srgbClr val="0070C0"/>
                  </a:gs>
                </a:gsLst>
                <a:lin ang="108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33DE18-BCAA-4DD1-9626-B5ACA456C4A9}"/>
              </a:ext>
            </a:extLst>
          </p:cNvPr>
          <p:cNvSpPr/>
          <p:nvPr/>
        </p:nvSpPr>
        <p:spPr>
          <a:xfrm>
            <a:off x="1105654" y="1652813"/>
            <a:ext cx="6191118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短期（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年内）、中期（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年）、长期（</a:t>
            </a:r>
            <a:r>
              <a:rPr lang="en-US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年）发展规划。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7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308"/>
            <a:ext cx="12192000" cy="142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63" y="17822"/>
            <a:ext cx="5251037" cy="534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6CA7E9-597E-40CF-B350-BC562B495A39}"/>
              </a:ext>
            </a:extLst>
          </p:cNvPr>
          <p:cNvSpPr txBox="1"/>
          <p:nvPr/>
        </p:nvSpPr>
        <p:spPr>
          <a:xfrm>
            <a:off x="604887" y="553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B050"/>
                    </a:gs>
                    <a:gs pos="100000">
                      <a:srgbClr val="0070C0"/>
                    </a:gs>
                  </a:gsLst>
                  <a:lin ang="108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项目亮点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6C8A42-BE34-494B-9350-03DF35F7857A}"/>
              </a:ext>
            </a:extLst>
          </p:cNvPr>
          <p:cNvSpPr/>
          <p:nvPr/>
        </p:nvSpPr>
        <p:spPr>
          <a:xfrm>
            <a:off x="541654" y="1116840"/>
            <a:ext cx="3427565" cy="45719"/>
          </a:xfrm>
          <a:prstGeom prst="rect">
            <a:avLst/>
          </a:prstGeom>
          <a:gradFill>
            <a:gsLst>
              <a:gs pos="100000">
                <a:srgbClr val="F5DDA0">
                  <a:alpha val="0"/>
                </a:srgbClr>
              </a:gs>
              <a:gs pos="0">
                <a:srgbClr val="1D93E0">
                  <a:alpha val="0"/>
                </a:srgbClr>
              </a:gs>
              <a:gs pos="58000">
                <a:srgbClr val="F5DDA0"/>
              </a:gs>
              <a:gs pos="29000">
                <a:srgbClr val="1D93E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849091-84EA-4720-A192-2750AC0FB630}"/>
              </a:ext>
            </a:extLst>
          </p:cNvPr>
          <p:cNvSpPr/>
          <p:nvPr/>
        </p:nvSpPr>
        <p:spPr>
          <a:xfrm>
            <a:off x="1096651" y="1702975"/>
            <a:ext cx="6096000" cy="1291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创新性（技术、模式、应用场景等）。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社会价值（如环保、公益、就业等）。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"/>
            </a:pPr>
            <a:r>
              <a:rPr lang="zh-CN" altLang="zh-CN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商业价值（盈利潜力、市场规模等）。</a:t>
            </a:r>
            <a:endParaRPr lang="zh-CN" altLang="zh-CN" sz="1400" kern="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2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40" y="95949"/>
            <a:ext cx="5780926" cy="8650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" y="5809027"/>
            <a:ext cx="3719245" cy="942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684" y="1897225"/>
            <a:ext cx="1481496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4ACE34-6F90-4F57-AF43-66FF01CC7965}"/>
              </a:ext>
            </a:extLst>
          </p:cNvPr>
          <p:cNvSpPr txBox="1"/>
          <p:nvPr/>
        </p:nvSpPr>
        <p:spPr>
          <a:xfrm>
            <a:off x="4196550" y="1187369"/>
            <a:ext cx="4647426" cy="445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</a:rPr>
              <a:t>项目概述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产品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服务设计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002060"/>
                </a:solidFill>
              </a:rPr>
              <a:t>市场营销分析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商业模式和财务分析（如有）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实施计划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风险分析与对策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公司</a:t>
            </a:r>
            <a:r>
              <a:rPr lang="en-US" altLang="zh-CN" sz="2400" dirty="0">
                <a:solidFill>
                  <a:prstClr val="white"/>
                </a:solidFill>
              </a:rPr>
              <a:t>/</a:t>
            </a:r>
            <a:r>
              <a:rPr lang="zh-CN" altLang="en-US" sz="2400" dirty="0">
                <a:solidFill>
                  <a:prstClr val="white"/>
                </a:solidFill>
              </a:rPr>
              <a:t>团队介绍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附录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265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748</Words>
  <Application>Microsoft Office PowerPoint</Application>
  <PresentationFormat>宽屏</PresentationFormat>
  <Paragraphs>125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等线</vt:lpstr>
      <vt:lpstr>等线 Light</vt:lpstr>
      <vt:lpstr>宋体</vt:lpstr>
      <vt:lpstr>微软雅黑</vt:lpstr>
      <vt:lpstr>Arial</vt:lpstr>
      <vt:lpstr>Calibri</vt:lpstr>
      <vt:lpstr>Times New Roman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董宇格</dc:creator>
  <cp:lastModifiedBy>董宇格</cp:lastModifiedBy>
  <cp:revision>13</cp:revision>
  <dcterms:created xsi:type="dcterms:W3CDTF">2025-04-14T07:38:36Z</dcterms:created>
  <dcterms:modified xsi:type="dcterms:W3CDTF">2025-04-14T08:15:05Z</dcterms:modified>
</cp:coreProperties>
</file>